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123DAC-88E6-48A5-A692-A98DC1E48D0F}">
  <a:tblStyle styleId="{14123DAC-88E6-48A5-A692-A98DC1E48D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b9f3496646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b9f3496646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b9f34966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b9f34966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None/>
            </a:pPr>
            <a:r>
              <a:rPr lang="en" sz="1700">
                <a:solidFill>
                  <a:srgbClr val="595959"/>
                </a:solidFill>
              </a:rPr>
              <a:t>purpose of test/train -&gt; So that we don’t mix up the test and train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b9f3496646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b9f3496646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Def / Attack</a:t>
            </a:r>
            <a:endParaRPr/>
          </a:p>
          <a:p>
            <a:pPr indent="0" lvl="0" marL="0" rtl="0" algn="l">
              <a:spcBef>
                <a:spcPts val="0"/>
              </a:spcBef>
              <a:spcAft>
                <a:spcPts val="0"/>
              </a:spcAft>
              <a:buNone/>
            </a:pPr>
            <a:r>
              <a:rPr lang="en"/>
              <a:t>Kind: Good/Late etc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b86926ff9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b86926ff9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b9f349664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b9f349664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b9f349664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b9f349664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b9f3496646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b9f3496646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b9f3496646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b9f349664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b9f3496646_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b9f3496646_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b86926ff9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b86926ff9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900">
                <a:solidFill>
                  <a:srgbClr val="595959"/>
                </a:solidFill>
              </a:rPr>
              <a:t>Didn’t go well? Many hiccups </a:t>
            </a:r>
            <a:r>
              <a:rPr lang="en" sz="900">
                <a:solidFill>
                  <a:srgbClr val="595959"/>
                </a:solidFill>
              </a:rPr>
              <a:t>during</a:t>
            </a:r>
            <a:r>
              <a:rPr lang="en" sz="900">
                <a:solidFill>
                  <a:srgbClr val="595959"/>
                </a:solidFill>
              </a:rPr>
              <a:t> data preprocessing steps.</a:t>
            </a:r>
            <a:br>
              <a:rPr lang="en" sz="900">
                <a:solidFill>
                  <a:srgbClr val="595959"/>
                </a:solidFill>
              </a:rPr>
            </a:br>
            <a:endParaRPr sz="9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a398079e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a398079e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b86926ff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b86926ff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b86926ff9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b86926ff9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b86926ff9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b86926ff9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 Angular velocity of hand will almost be identical to that of sensor/ bat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b86926ff9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b86926ff9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b86926ff9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b86926ff9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b86926ff9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b86926ff9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b9f349664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b9f349664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gif"/><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333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6250"/>
              <a:t>PlayArena</a:t>
            </a:r>
            <a:endParaRPr sz="6000"/>
          </a:p>
        </p:txBody>
      </p:sp>
      <p:sp>
        <p:nvSpPr>
          <p:cNvPr id="55" name="Google Shape;55;p13"/>
          <p:cNvSpPr txBox="1"/>
          <p:nvPr>
            <p:ph idx="1" type="subTitle"/>
          </p:nvPr>
        </p:nvSpPr>
        <p:spPr>
          <a:xfrm>
            <a:off x="311700" y="2834125"/>
            <a:ext cx="8520600" cy="11664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None/>
            </a:pPr>
            <a:r>
              <a:t/>
            </a:r>
            <a:endParaRPr sz="6250"/>
          </a:p>
          <a:p>
            <a:pPr indent="0" lvl="0" marL="0" rtl="0" algn="ctr">
              <a:spcBef>
                <a:spcPts val="0"/>
              </a:spcBef>
              <a:spcAft>
                <a:spcPts val="0"/>
              </a:spcAft>
              <a:buNone/>
            </a:pPr>
            <a:r>
              <a:t/>
            </a:r>
            <a:endParaRPr/>
          </a:p>
          <a:p>
            <a:pPr indent="0" lvl="0" marL="0" rtl="0" algn="ctr">
              <a:spcBef>
                <a:spcPts val="0"/>
              </a:spcBef>
              <a:spcAft>
                <a:spcPts val="0"/>
              </a:spcAft>
              <a:buNone/>
            </a:pPr>
            <a:r>
              <a:rPr lang="en"/>
              <a:t>Presented by: Harshita, Sohil, Tanuj, Thejasvi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2" name="Google Shape;11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3" name="Google Shape;113;p22"/>
          <p:cNvPicPr preferRelativeResize="0"/>
          <p:nvPr/>
        </p:nvPicPr>
        <p:blipFill>
          <a:blip r:embed="rId3">
            <a:alphaModFix/>
          </a:blip>
          <a:stretch>
            <a:fillRect/>
          </a:stretch>
        </p:blipFill>
        <p:spPr>
          <a:xfrm>
            <a:off x="0" y="440209"/>
            <a:ext cx="9144000" cy="42630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Preprocessing Contd.	</a:t>
            </a:r>
            <a:endParaRPr/>
          </a:p>
        </p:txBody>
      </p:sp>
      <p:sp>
        <p:nvSpPr>
          <p:cNvPr id="119" name="Google Shape;11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lnSpc>
                <a:spcPct val="105000"/>
              </a:lnSpc>
              <a:spcBef>
                <a:spcPts val="0"/>
              </a:spcBef>
              <a:spcAft>
                <a:spcPts val="0"/>
              </a:spcAft>
              <a:buSzPts val="1700"/>
              <a:buChar char="●"/>
            </a:pPr>
            <a:r>
              <a:rPr lang="en" sz="1700"/>
              <a:t>The next step was to trim the video and sensor timestamp data that corresponded to the shot. For the trimmed data, each shot comprised of about ~10 records from the sensor reading.</a:t>
            </a:r>
            <a:endParaRPr sz="1700"/>
          </a:p>
          <a:p>
            <a:pPr indent="-336550" lvl="0" marL="457200" rtl="0" algn="l">
              <a:lnSpc>
                <a:spcPct val="105000"/>
              </a:lnSpc>
              <a:spcBef>
                <a:spcPts val="0"/>
              </a:spcBef>
              <a:spcAft>
                <a:spcPts val="0"/>
              </a:spcAft>
              <a:buSzPts val="1700"/>
              <a:buChar char="●"/>
            </a:pPr>
            <a:r>
              <a:rPr lang="en" sz="1700"/>
              <a:t>Based on type of the shot, we created 2 ground truth labels: </a:t>
            </a:r>
            <a:endParaRPr sz="1700"/>
          </a:p>
          <a:p>
            <a:pPr indent="-336550" lvl="0" marL="457200" rtl="0" algn="l">
              <a:lnSpc>
                <a:spcPct val="105000"/>
              </a:lnSpc>
              <a:spcBef>
                <a:spcPts val="0"/>
              </a:spcBef>
              <a:spcAft>
                <a:spcPts val="0"/>
              </a:spcAft>
              <a:buSzPts val="1700"/>
              <a:buChar char="●"/>
            </a:pPr>
            <a:r>
              <a:rPr lang="en" sz="1700"/>
              <a:t>The first one described the shot kind : </a:t>
            </a:r>
            <a:r>
              <a:rPr lang="en" sz="1700"/>
              <a:t>Early (0),</a:t>
            </a:r>
            <a:r>
              <a:rPr lang="en" sz="1700"/>
              <a:t>Perfect (1), Good (2) and Late (3)</a:t>
            </a:r>
            <a:endParaRPr sz="1700"/>
          </a:p>
          <a:p>
            <a:pPr indent="-336550" lvl="0" marL="457200" rtl="0" algn="l">
              <a:lnSpc>
                <a:spcPct val="105000"/>
              </a:lnSpc>
              <a:spcBef>
                <a:spcPts val="0"/>
              </a:spcBef>
              <a:spcAft>
                <a:spcPts val="0"/>
              </a:spcAft>
              <a:buSzPts val="1700"/>
              <a:buChar char="●"/>
            </a:pPr>
            <a:r>
              <a:rPr lang="en" sz="1700"/>
              <a:t>The second label described the shot type: Attack (1), Defense (0)</a:t>
            </a:r>
            <a:endParaRPr sz="1700"/>
          </a:p>
          <a:p>
            <a:pPr indent="-336550" lvl="0" marL="457200" rtl="0" algn="l">
              <a:lnSpc>
                <a:spcPct val="105000"/>
              </a:lnSpc>
              <a:spcBef>
                <a:spcPts val="0"/>
              </a:spcBef>
              <a:spcAft>
                <a:spcPts val="0"/>
              </a:spcAft>
              <a:buSzPts val="1700"/>
              <a:buChar char="●"/>
            </a:pPr>
            <a:r>
              <a:rPr lang="en" sz="1700"/>
              <a:t>We attached the same ground truth for all 10 records. Also, the ShotID is created for each shot so that we have around ~90 unique shots. We did this for the purpose of test/train split and plotting.</a:t>
            </a:r>
            <a:endParaRPr sz="1700"/>
          </a:p>
          <a:p>
            <a:pPr indent="-336550" lvl="0" marL="457200" rtl="0" algn="l">
              <a:lnSpc>
                <a:spcPct val="105000"/>
              </a:lnSpc>
              <a:spcBef>
                <a:spcPts val="0"/>
              </a:spcBef>
              <a:spcAft>
                <a:spcPts val="0"/>
              </a:spcAft>
              <a:buSzPts val="1700"/>
              <a:buChar char="●"/>
            </a:pPr>
            <a:r>
              <a:rPr lang="en" sz="1700"/>
              <a:t>The Dataset is now ready!</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411300" y="75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a:t>
            </a:r>
            <a:endParaRPr/>
          </a:p>
        </p:txBody>
      </p:sp>
      <p:graphicFrame>
        <p:nvGraphicFramePr>
          <p:cNvPr id="125" name="Google Shape;125;p24"/>
          <p:cNvGraphicFramePr/>
          <p:nvPr/>
        </p:nvGraphicFramePr>
        <p:xfrm>
          <a:off x="439875" y="1054850"/>
          <a:ext cx="3000000" cy="3000000"/>
        </p:xfrm>
        <a:graphic>
          <a:graphicData uri="http://schemas.openxmlformats.org/drawingml/2006/table">
            <a:tbl>
              <a:tblPr>
                <a:noFill/>
                <a:tableStyleId>{14123DAC-88E6-48A5-A692-A98DC1E48D0F}</a:tableStyleId>
              </a:tblPr>
              <a:tblGrid>
                <a:gridCol w="1652850"/>
                <a:gridCol w="1652850"/>
                <a:gridCol w="1652850"/>
                <a:gridCol w="1652850"/>
                <a:gridCol w="1652850"/>
              </a:tblGrid>
              <a:tr h="374800">
                <a:tc>
                  <a:txBody>
                    <a:bodyPr/>
                    <a:lstStyle/>
                    <a:p>
                      <a:pPr indent="0" lvl="0" marL="0" rtl="0" algn="l">
                        <a:spcBef>
                          <a:spcPts val="0"/>
                        </a:spcBef>
                        <a:spcAft>
                          <a:spcPts val="0"/>
                        </a:spcAft>
                        <a:buNone/>
                      </a:pPr>
                      <a:r>
                        <a:rPr lang="en" sz="1200"/>
                        <a:t>Model Name</a:t>
                      </a:r>
                      <a:endParaRPr sz="1200"/>
                    </a:p>
                  </a:txBody>
                  <a:tcPr marT="91425" marB="91425" marR="91425" marL="91425"/>
                </a:tc>
                <a:tc>
                  <a:txBody>
                    <a:bodyPr/>
                    <a:lstStyle/>
                    <a:p>
                      <a:pPr indent="0" lvl="0" marL="0" rtl="0" algn="l">
                        <a:spcBef>
                          <a:spcPts val="0"/>
                        </a:spcBef>
                        <a:spcAft>
                          <a:spcPts val="0"/>
                        </a:spcAft>
                        <a:buNone/>
                      </a:pPr>
                      <a:r>
                        <a:rPr lang="en" sz="1200"/>
                        <a:t>R2_Train_ShotType</a:t>
                      </a:r>
                      <a:endParaRPr sz="1200"/>
                    </a:p>
                  </a:txBody>
                  <a:tcPr marT="91425" marB="91425" marR="91425" marL="91425"/>
                </a:tc>
                <a:tc>
                  <a:txBody>
                    <a:bodyPr/>
                    <a:lstStyle/>
                    <a:p>
                      <a:pPr indent="0" lvl="0" marL="0" rtl="0" algn="l">
                        <a:spcBef>
                          <a:spcPts val="0"/>
                        </a:spcBef>
                        <a:spcAft>
                          <a:spcPts val="0"/>
                        </a:spcAft>
                        <a:buNone/>
                      </a:pPr>
                      <a:r>
                        <a:rPr lang="en" sz="1200"/>
                        <a:t>R2_Test_ShotType</a:t>
                      </a:r>
                      <a:endParaRPr sz="1200"/>
                    </a:p>
                  </a:txBody>
                  <a:tcPr marT="91425" marB="91425" marR="91425" marL="91425"/>
                </a:tc>
                <a:tc>
                  <a:txBody>
                    <a:bodyPr/>
                    <a:lstStyle/>
                    <a:p>
                      <a:pPr indent="0" lvl="0" marL="0" rtl="0" algn="l">
                        <a:spcBef>
                          <a:spcPts val="0"/>
                        </a:spcBef>
                        <a:spcAft>
                          <a:spcPts val="0"/>
                        </a:spcAft>
                        <a:buNone/>
                      </a:pPr>
                      <a:r>
                        <a:rPr lang="en" sz="1200"/>
                        <a:t>R2_Train_ShotKind</a:t>
                      </a:r>
                      <a:endParaRPr sz="1200"/>
                    </a:p>
                  </a:txBody>
                  <a:tcPr marT="91425" marB="91425" marR="91425" marL="91425"/>
                </a:tc>
                <a:tc>
                  <a:txBody>
                    <a:bodyPr/>
                    <a:lstStyle/>
                    <a:p>
                      <a:pPr indent="0" lvl="0" marL="0" rtl="0" algn="l">
                        <a:spcBef>
                          <a:spcPts val="0"/>
                        </a:spcBef>
                        <a:spcAft>
                          <a:spcPts val="0"/>
                        </a:spcAft>
                        <a:buNone/>
                      </a:pPr>
                      <a:r>
                        <a:rPr lang="en" sz="1200"/>
                        <a:t>R2_Test_ShotKind</a:t>
                      </a:r>
                      <a:endParaRPr sz="1200"/>
                    </a:p>
                  </a:txBody>
                  <a:tcPr marT="91425" marB="91425" marR="91425" marL="91425"/>
                </a:tc>
              </a:tr>
              <a:tr h="424625">
                <a:tc>
                  <a:txBody>
                    <a:bodyPr/>
                    <a:lstStyle/>
                    <a:p>
                      <a:pPr indent="0" lvl="0" marL="0" rtl="0" algn="l">
                        <a:spcBef>
                          <a:spcPts val="0"/>
                        </a:spcBef>
                        <a:spcAft>
                          <a:spcPts val="0"/>
                        </a:spcAft>
                        <a:buNone/>
                      </a:pPr>
                      <a:r>
                        <a:rPr lang="en" sz="1200"/>
                        <a:t>KNN Classifier</a:t>
                      </a:r>
                      <a:endParaRPr sz="1200"/>
                    </a:p>
                  </a:txBody>
                  <a:tcPr marT="91425" marB="91425" marR="91425" marL="91425"/>
                </a:tc>
                <a:tc>
                  <a:txBody>
                    <a:bodyPr/>
                    <a:lstStyle/>
                    <a:p>
                      <a:pPr indent="0" lvl="0" marL="0" rtl="0" algn="l">
                        <a:spcBef>
                          <a:spcPts val="0"/>
                        </a:spcBef>
                        <a:spcAft>
                          <a:spcPts val="0"/>
                        </a:spcAft>
                        <a:buNone/>
                      </a:pPr>
                      <a:r>
                        <a:rPr lang="en" sz="1200"/>
                        <a:t>0.75</a:t>
                      </a:r>
                      <a:endParaRPr sz="1200"/>
                    </a:p>
                  </a:txBody>
                  <a:tcPr marT="91425" marB="91425" marR="91425" marL="91425"/>
                </a:tc>
                <a:tc>
                  <a:txBody>
                    <a:bodyPr/>
                    <a:lstStyle/>
                    <a:p>
                      <a:pPr indent="0" lvl="0" marL="0" rtl="0" algn="l">
                        <a:spcBef>
                          <a:spcPts val="0"/>
                        </a:spcBef>
                        <a:spcAft>
                          <a:spcPts val="0"/>
                        </a:spcAft>
                        <a:buNone/>
                      </a:pPr>
                      <a:r>
                        <a:rPr lang="en" sz="1200"/>
                        <a:t>0.40</a:t>
                      </a:r>
                      <a:endParaRPr sz="1200"/>
                    </a:p>
                  </a:txBody>
                  <a:tcPr marT="91425" marB="91425" marR="91425" marL="91425"/>
                </a:tc>
                <a:tc>
                  <a:txBody>
                    <a:bodyPr/>
                    <a:lstStyle/>
                    <a:p>
                      <a:pPr indent="0" lvl="0" marL="0" rtl="0" algn="l">
                        <a:spcBef>
                          <a:spcPts val="0"/>
                        </a:spcBef>
                        <a:spcAft>
                          <a:spcPts val="0"/>
                        </a:spcAft>
                        <a:buNone/>
                      </a:pPr>
                      <a:r>
                        <a:rPr lang="en" sz="1200"/>
                        <a:t>0.46</a:t>
                      </a:r>
                      <a:endParaRPr sz="1200"/>
                    </a:p>
                  </a:txBody>
                  <a:tcPr marT="91425" marB="91425" marR="91425" marL="91425"/>
                </a:tc>
                <a:tc>
                  <a:txBody>
                    <a:bodyPr/>
                    <a:lstStyle/>
                    <a:p>
                      <a:pPr indent="0" lvl="0" marL="0" rtl="0" algn="l">
                        <a:spcBef>
                          <a:spcPts val="0"/>
                        </a:spcBef>
                        <a:spcAft>
                          <a:spcPts val="0"/>
                        </a:spcAft>
                        <a:buNone/>
                      </a:pPr>
                      <a:r>
                        <a:rPr lang="en" sz="1200"/>
                        <a:t>0.34</a:t>
                      </a:r>
                      <a:endParaRPr sz="1200"/>
                    </a:p>
                  </a:txBody>
                  <a:tcPr marT="91425" marB="91425" marR="91425" marL="91425"/>
                </a:tc>
              </a:tr>
              <a:tr h="396200">
                <a:tc>
                  <a:txBody>
                    <a:bodyPr/>
                    <a:lstStyle/>
                    <a:p>
                      <a:pPr indent="0" lvl="0" marL="0" rtl="0" algn="l">
                        <a:spcBef>
                          <a:spcPts val="0"/>
                        </a:spcBef>
                        <a:spcAft>
                          <a:spcPts val="0"/>
                        </a:spcAft>
                        <a:buNone/>
                      </a:pPr>
                      <a:r>
                        <a:rPr lang="en" sz="1200"/>
                        <a:t>SVC</a:t>
                      </a:r>
                      <a:endParaRPr sz="1200"/>
                    </a:p>
                  </a:txBody>
                  <a:tcPr marT="91425" marB="91425" marR="91425" marL="91425"/>
                </a:tc>
                <a:tc>
                  <a:txBody>
                    <a:bodyPr/>
                    <a:lstStyle/>
                    <a:p>
                      <a:pPr indent="0" lvl="0" marL="0" rtl="0" algn="l">
                        <a:spcBef>
                          <a:spcPts val="0"/>
                        </a:spcBef>
                        <a:spcAft>
                          <a:spcPts val="0"/>
                        </a:spcAft>
                        <a:buNone/>
                      </a:pPr>
                      <a:r>
                        <a:rPr lang="en" sz="1200"/>
                        <a:t>0.83</a:t>
                      </a:r>
                      <a:endParaRPr sz="1200"/>
                    </a:p>
                  </a:txBody>
                  <a:tcPr marT="91425" marB="91425" marR="91425" marL="91425"/>
                </a:tc>
                <a:tc>
                  <a:txBody>
                    <a:bodyPr/>
                    <a:lstStyle/>
                    <a:p>
                      <a:pPr indent="0" lvl="0" marL="0" rtl="0" algn="l">
                        <a:spcBef>
                          <a:spcPts val="0"/>
                        </a:spcBef>
                        <a:spcAft>
                          <a:spcPts val="0"/>
                        </a:spcAft>
                        <a:buNone/>
                      </a:pPr>
                      <a:r>
                        <a:rPr lang="en" sz="1200"/>
                        <a:t>0.54</a:t>
                      </a:r>
                      <a:endParaRPr sz="1200"/>
                    </a:p>
                  </a:txBody>
                  <a:tcPr marT="91425" marB="91425" marR="91425" marL="91425"/>
                </a:tc>
                <a:tc>
                  <a:txBody>
                    <a:bodyPr/>
                    <a:lstStyle/>
                    <a:p>
                      <a:pPr indent="0" lvl="0" marL="0" rtl="0" algn="l">
                        <a:spcBef>
                          <a:spcPts val="0"/>
                        </a:spcBef>
                        <a:spcAft>
                          <a:spcPts val="0"/>
                        </a:spcAft>
                        <a:buNone/>
                      </a:pPr>
                      <a:r>
                        <a:rPr lang="en" sz="1200">
                          <a:highlight>
                            <a:schemeClr val="accent6"/>
                          </a:highlight>
                        </a:rPr>
                        <a:t>0.50</a:t>
                      </a:r>
                      <a:endParaRPr sz="1200">
                        <a:highlight>
                          <a:schemeClr val="accent6"/>
                        </a:highlight>
                      </a:endParaRPr>
                    </a:p>
                  </a:txBody>
                  <a:tcPr marT="91425" marB="91425" marR="91425" marL="91425"/>
                </a:tc>
                <a:tc>
                  <a:txBody>
                    <a:bodyPr/>
                    <a:lstStyle/>
                    <a:p>
                      <a:pPr indent="0" lvl="0" marL="0" rtl="0" algn="l">
                        <a:spcBef>
                          <a:spcPts val="0"/>
                        </a:spcBef>
                        <a:spcAft>
                          <a:spcPts val="0"/>
                        </a:spcAft>
                        <a:buNone/>
                      </a:pPr>
                      <a:r>
                        <a:rPr lang="en" sz="1200">
                          <a:highlight>
                            <a:schemeClr val="accent6"/>
                          </a:highlight>
                        </a:rPr>
                        <a:t>0.35</a:t>
                      </a:r>
                      <a:endParaRPr sz="1200">
                        <a:highlight>
                          <a:schemeClr val="accent6"/>
                        </a:highlight>
                      </a:endParaRPr>
                    </a:p>
                  </a:txBody>
                  <a:tcPr marT="91425" marB="91425" marR="91425" marL="91425"/>
                </a:tc>
              </a:tr>
              <a:tr h="396200">
                <a:tc>
                  <a:txBody>
                    <a:bodyPr/>
                    <a:lstStyle/>
                    <a:p>
                      <a:pPr indent="0" lvl="0" marL="0" rtl="0" algn="l">
                        <a:spcBef>
                          <a:spcPts val="0"/>
                        </a:spcBef>
                        <a:spcAft>
                          <a:spcPts val="0"/>
                        </a:spcAft>
                        <a:buNone/>
                      </a:pPr>
                      <a:r>
                        <a:rPr lang="en" sz="1200"/>
                        <a:t>KMeans</a:t>
                      </a:r>
                      <a:endParaRPr sz="1200"/>
                    </a:p>
                  </a:txBody>
                  <a:tcPr marT="91425" marB="91425" marR="91425" marL="91425"/>
                </a:tc>
                <a:tc>
                  <a:txBody>
                    <a:bodyPr/>
                    <a:lstStyle/>
                    <a:p>
                      <a:pPr indent="0" lvl="0" marL="0" rtl="0" algn="l">
                        <a:spcBef>
                          <a:spcPts val="0"/>
                        </a:spcBef>
                        <a:spcAft>
                          <a:spcPts val="0"/>
                        </a:spcAft>
                        <a:buNone/>
                      </a:pPr>
                      <a:r>
                        <a:rPr lang="en" sz="1200"/>
                        <a:t>0.75</a:t>
                      </a:r>
                      <a:endParaRPr sz="1200"/>
                    </a:p>
                  </a:txBody>
                  <a:tcPr marT="91425" marB="91425" marR="91425" marL="91425"/>
                </a:tc>
                <a:tc>
                  <a:txBody>
                    <a:bodyPr/>
                    <a:lstStyle/>
                    <a:p>
                      <a:pPr indent="0" lvl="0" marL="0" rtl="0" algn="l">
                        <a:spcBef>
                          <a:spcPts val="0"/>
                        </a:spcBef>
                        <a:spcAft>
                          <a:spcPts val="0"/>
                        </a:spcAft>
                        <a:buNone/>
                      </a:pPr>
                      <a:r>
                        <a:rPr lang="en" sz="1200"/>
                        <a:t>0.41</a:t>
                      </a:r>
                      <a:endParaRPr sz="1200"/>
                    </a:p>
                  </a:txBody>
                  <a:tcPr marT="91425" marB="91425" marR="91425" marL="91425"/>
                </a:tc>
                <a:tc>
                  <a:txBody>
                    <a:bodyPr/>
                    <a:lstStyle/>
                    <a:p>
                      <a:pPr indent="0" lvl="0" marL="0" rtl="0" algn="l">
                        <a:spcBef>
                          <a:spcPts val="0"/>
                        </a:spcBef>
                        <a:spcAft>
                          <a:spcPts val="0"/>
                        </a:spcAft>
                        <a:buNone/>
                      </a:pPr>
                      <a:r>
                        <a:rPr lang="en" sz="1200"/>
                        <a:t>0.25</a:t>
                      </a:r>
                      <a:endParaRPr sz="1200"/>
                    </a:p>
                  </a:txBody>
                  <a:tcPr marT="91425" marB="91425" marR="91425" marL="91425"/>
                </a:tc>
                <a:tc>
                  <a:txBody>
                    <a:bodyPr/>
                    <a:lstStyle/>
                    <a:p>
                      <a:pPr indent="0" lvl="0" marL="0" rtl="0" algn="l">
                        <a:spcBef>
                          <a:spcPts val="0"/>
                        </a:spcBef>
                        <a:spcAft>
                          <a:spcPts val="0"/>
                        </a:spcAft>
                        <a:buNone/>
                      </a:pPr>
                      <a:r>
                        <a:rPr lang="en" sz="1200"/>
                        <a:t>0.25</a:t>
                      </a:r>
                      <a:endParaRPr sz="1200"/>
                    </a:p>
                  </a:txBody>
                  <a:tcPr marT="91425" marB="91425" marR="91425" marL="91425"/>
                </a:tc>
              </a:tr>
              <a:tr h="467300">
                <a:tc>
                  <a:txBody>
                    <a:bodyPr/>
                    <a:lstStyle/>
                    <a:p>
                      <a:pPr indent="0" lvl="0" marL="0" rtl="0" algn="l">
                        <a:spcBef>
                          <a:spcPts val="0"/>
                        </a:spcBef>
                        <a:spcAft>
                          <a:spcPts val="0"/>
                        </a:spcAft>
                        <a:buNone/>
                      </a:pPr>
                      <a:r>
                        <a:rPr lang="en" sz="1200"/>
                        <a:t>RFClassifier</a:t>
                      </a:r>
                      <a:endParaRPr sz="1200"/>
                    </a:p>
                  </a:txBody>
                  <a:tcPr marT="91425" marB="91425" marR="91425" marL="91425"/>
                </a:tc>
                <a:tc>
                  <a:txBody>
                    <a:bodyPr/>
                    <a:lstStyle/>
                    <a:p>
                      <a:pPr indent="0" lvl="0" marL="0" rtl="0" algn="l">
                        <a:spcBef>
                          <a:spcPts val="0"/>
                        </a:spcBef>
                        <a:spcAft>
                          <a:spcPts val="0"/>
                        </a:spcAft>
                        <a:buNone/>
                      </a:pPr>
                      <a:r>
                        <a:rPr lang="en" sz="1200">
                          <a:highlight>
                            <a:schemeClr val="accent6"/>
                          </a:highlight>
                        </a:rPr>
                        <a:t>1.0</a:t>
                      </a:r>
                      <a:endParaRPr sz="1200">
                        <a:highlight>
                          <a:schemeClr val="accent6"/>
                        </a:highlight>
                      </a:endParaRPr>
                    </a:p>
                  </a:txBody>
                  <a:tcPr marT="91425" marB="91425" marR="91425" marL="91425"/>
                </a:tc>
                <a:tc>
                  <a:txBody>
                    <a:bodyPr/>
                    <a:lstStyle/>
                    <a:p>
                      <a:pPr indent="0" lvl="0" marL="0" rtl="0" algn="l">
                        <a:spcBef>
                          <a:spcPts val="0"/>
                        </a:spcBef>
                        <a:spcAft>
                          <a:spcPts val="0"/>
                        </a:spcAft>
                        <a:buNone/>
                      </a:pPr>
                      <a:r>
                        <a:rPr lang="en" sz="1200">
                          <a:highlight>
                            <a:schemeClr val="accent6"/>
                          </a:highlight>
                        </a:rPr>
                        <a:t>0.63</a:t>
                      </a:r>
                      <a:endParaRPr sz="1200">
                        <a:highlight>
                          <a:schemeClr val="accent6"/>
                        </a:highlight>
                      </a:endParaRPr>
                    </a:p>
                  </a:txBody>
                  <a:tcPr marT="91425" marB="91425" marR="91425" marL="91425"/>
                </a:tc>
                <a:tc>
                  <a:txBody>
                    <a:bodyPr/>
                    <a:lstStyle/>
                    <a:p>
                      <a:pPr indent="0" lvl="0" marL="0" rtl="0" algn="l">
                        <a:spcBef>
                          <a:spcPts val="0"/>
                        </a:spcBef>
                        <a:spcAft>
                          <a:spcPts val="0"/>
                        </a:spcAft>
                        <a:buNone/>
                      </a:pPr>
                      <a:r>
                        <a:rPr lang="en" sz="1200"/>
                        <a:t>1.0</a:t>
                      </a:r>
                      <a:endParaRPr sz="1200"/>
                    </a:p>
                  </a:txBody>
                  <a:tcPr marT="91425" marB="91425" marR="91425" marL="91425"/>
                </a:tc>
                <a:tc>
                  <a:txBody>
                    <a:bodyPr/>
                    <a:lstStyle/>
                    <a:p>
                      <a:pPr indent="0" lvl="0" marL="0" rtl="0" algn="l">
                        <a:spcBef>
                          <a:spcPts val="0"/>
                        </a:spcBef>
                        <a:spcAft>
                          <a:spcPts val="0"/>
                        </a:spcAft>
                        <a:buNone/>
                      </a:pPr>
                      <a:r>
                        <a:rPr lang="en" sz="1200"/>
                        <a:t>0.32</a:t>
                      </a:r>
                      <a:endParaRPr sz="1200"/>
                    </a:p>
                  </a:txBody>
                  <a:tcPr marT="91425" marB="91425" marR="91425" marL="91425"/>
                </a:tc>
              </a:tr>
              <a:tr h="460175">
                <a:tc>
                  <a:txBody>
                    <a:bodyPr/>
                    <a:lstStyle/>
                    <a:p>
                      <a:pPr indent="0" lvl="0" marL="0" rtl="0" algn="l">
                        <a:spcBef>
                          <a:spcPts val="0"/>
                        </a:spcBef>
                        <a:spcAft>
                          <a:spcPts val="0"/>
                        </a:spcAft>
                        <a:buNone/>
                      </a:pPr>
                      <a:r>
                        <a:rPr lang="en" sz="1200"/>
                        <a:t>XGBoost Classifier</a:t>
                      </a:r>
                      <a:endParaRPr sz="1200"/>
                    </a:p>
                  </a:txBody>
                  <a:tcPr marT="91425" marB="91425" marR="91425" marL="91425"/>
                </a:tc>
                <a:tc>
                  <a:txBody>
                    <a:bodyPr/>
                    <a:lstStyle/>
                    <a:p>
                      <a:pPr indent="0" lvl="0" marL="0" rtl="0" algn="l">
                        <a:spcBef>
                          <a:spcPts val="0"/>
                        </a:spcBef>
                        <a:spcAft>
                          <a:spcPts val="0"/>
                        </a:spcAft>
                        <a:buNone/>
                      </a:pPr>
                      <a:r>
                        <a:rPr lang="en" sz="1200"/>
                        <a:t>0.95</a:t>
                      </a:r>
                      <a:endParaRPr sz="1200"/>
                    </a:p>
                  </a:txBody>
                  <a:tcPr marT="91425" marB="91425" marR="91425" marL="91425"/>
                </a:tc>
                <a:tc>
                  <a:txBody>
                    <a:bodyPr/>
                    <a:lstStyle/>
                    <a:p>
                      <a:pPr indent="0" lvl="0" marL="0" rtl="0" algn="l">
                        <a:spcBef>
                          <a:spcPts val="0"/>
                        </a:spcBef>
                        <a:spcAft>
                          <a:spcPts val="0"/>
                        </a:spcAft>
                        <a:buNone/>
                      </a:pPr>
                      <a:r>
                        <a:rPr lang="en" sz="1200"/>
                        <a:t>0.60</a:t>
                      </a:r>
                      <a:endParaRPr sz="1200"/>
                    </a:p>
                  </a:txBody>
                  <a:tcPr marT="91425" marB="91425" marR="91425" marL="91425"/>
                </a:tc>
                <a:tc>
                  <a:txBody>
                    <a:bodyPr/>
                    <a:lstStyle/>
                    <a:p>
                      <a:pPr indent="0" lvl="0" marL="0" rtl="0" algn="l">
                        <a:spcBef>
                          <a:spcPts val="0"/>
                        </a:spcBef>
                        <a:spcAft>
                          <a:spcPts val="0"/>
                        </a:spcAft>
                        <a:buNone/>
                      </a:pPr>
                      <a:r>
                        <a:rPr lang="en" sz="1200"/>
                        <a:t>0.82</a:t>
                      </a:r>
                      <a:endParaRPr sz="1200"/>
                    </a:p>
                  </a:txBody>
                  <a:tcPr marT="91425" marB="91425" marR="91425" marL="91425"/>
                </a:tc>
                <a:tc>
                  <a:txBody>
                    <a:bodyPr/>
                    <a:lstStyle/>
                    <a:p>
                      <a:pPr indent="0" lvl="0" marL="0" rtl="0" algn="l">
                        <a:spcBef>
                          <a:spcPts val="0"/>
                        </a:spcBef>
                        <a:spcAft>
                          <a:spcPts val="0"/>
                        </a:spcAft>
                        <a:buNone/>
                      </a:pPr>
                      <a:r>
                        <a:rPr lang="en" sz="1200"/>
                        <a:t>0.31</a:t>
                      </a:r>
                      <a:endParaRPr sz="1200"/>
                    </a:p>
                  </a:txBody>
                  <a:tcPr marT="91425" marB="91425" marR="91425" marL="91425"/>
                </a:tc>
              </a:tr>
              <a:tr h="431725">
                <a:tc>
                  <a:txBody>
                    <a:bodyPr/>
                    <a:lstStyle/>
                    <a:p>
                      <a:pPr indent="0" lvl="0" marL="0" rtl="0" algn="l">
                        <a:spcBef>
                          <a:spcPts val="0"/>
                        </a:spcBef>
                        <a:spcAft>
                          <a:spcPts val="0"/>
                        </a:spcAft>
                        <a:buNone/>
                      </a:pPr>
                      <a:r>
                        <a:rPr lang="en" sz="1200"/>
                        <a:t>ExtraTreesClassifier</a:t>
                      </a:r>
                      <a:endParaRPr sz="1200"/>
                    </a:p>
                  </a:txBody>
                  <a:tcPr marT="91425" marB="91425" marR="91425" marL="91425"/>
                </a:tc>
                <a:tc>
                  <a:txBody>
                    <a:bodyPr/>
                    <a:lstStyle/>
                    <a:p>
                      <a:pPr indent="0" lvl="0" marL="0" rtl="0" algn="l">
                        <a:spcBef>
                          <a:spcPts val="0"/>
                        </a:spcBef>
                        <a:spcAft>
                          <a:spcPts val="0"/>
                        </a:spcAft>
                        <a:buNone/>
                      </a:pPr>
                      <a:r>
                        <a:rPr lang="en" sz="1200"/>
                        <a:t>0.85</a:t>
                      </a:r>
                      <a:endParaRPr sz="1200"/>
                    </a:p>
                  </a:txBody>
                  <a:tcPr marT="91425" marB="91425" marR="91425" marL="91425"/>
                </a:tc>
                <a:tc>
                  <a:txBody>
                    <a:bodyPr/>
                    <a:lstStyle/>
                    <a:p>
                      <a:pPr indent="0" lvl="0" marL="0" rtl="0" algn="l">
                        <a:spcBef>
                          <a:spcPts val="0"/>
                        </a:spcBef>
                        <a:spcAft>
                          <a:spcPts val="0"/>
                        </a:spcAft>
                        <a:buNone/>
                      </a:pPr>
                      <a:r>
                        <a:rPr lang="en" sz="1200"/>
                        <a:t>0.54</a:t>
                      </a:r>
                      <a:endParaRPr sz="1200"/>
                    </a:p>
                  </a:txBody>
                  <a:tcPr marT="91425" marB="91425" marR="91425" marL="91425"/>
                </a:tc>
                <a:tc>
                  <a:txBody>
                    <a:bodyPr/>
                    <a:lstStyle/>
                    <a:p>
                      <a:pPr indent="0" lvl="0" marL="0" rtl="0" algn="l">
                        <a:spcBef>
                          <a:spcPts val="0"/>
                        </a:spcBef>
                        <a:spcAft>
                          <a:spcPts val="0"/>
                        </a:spcAft>
                        <a:buNone/>
                      </a:pPr>
                      <a:r>
                        <a:rPr lang="en" sz="1200"/>
                        <a:t>0.58</a:t>
                      </a:r>
                      <a:endParaRPr sz="1200"/>
                    </a:p>
                  </a:txBody>
                  <a:tcPr marT="91425" marB="91425" marR="91425" marL="91425"/>
                </a:tc>
                <a:tc>
                  <a:txBody>
                    <a:bodyPr/>
                    <a:lstStyle/>
                    <a:p>
                      <a:pPr indent="0" lvl="0" marL="0" rtl="0" algn="l">
                        <a:spcBef>
                          <a:spcPts val="0"/>
                        </a:spcBef>
                        <a:spcAft>
                          <a:spcPts val="0"/>
                        </a:spcAft>
                        <a:buNone/>
                      </a:pPr>
                      <a:r>
                        <a:rPr lang="en" sz="1200"/>
                        <a:t>0.33</a:t>
                      </a:r>
                      <a:endParaRPr sz="1200"/>
                    </a:p>
                  </a:txBody>
                  <a:tcPr marT="91425" marB="91425" marR="91425" marL="91425"/>
                </a:tc>
              </a:tr>
              <a:tr h="488675">
                <a:tc>
                  <a:txBody>
                    <a:bodyPr/>
                    <a:lstStyle/>
                    <a:p>
                      <a:pPr indent="0" lvl="0" marL="0" rtl="0" algn="l">
                        <a:spcBef>
                          <a:spcPts val="0"/>
                        </a:spcBef>
                        <a:spcAft>
                          <a:spcPts val="0"/>
                        </a:spcAft>
                        <a:buNone/>
                      </a:pPr>
                      <a:r>
                        <a:rPr lang="en" sz="1200">
                          <a:highlight>
                            <a:srgbClr val="93C47D"/>
                          </a:highlight>
                        </a:rPr>
                        <a:t>MLP</a:t>
                      </a:r>
                      <a:endParaRPr sz="1200">
                        <a:highlight>
                          <a:srgbClr val="93C47D"/>
                        </a:highlight>
                      </a:endParaRPr>
                    </a:p>
                  </a:txBody>
                  <a:tcPr marT="91425" marB="91425" marR="91425" marL="91425"/>
                </a:tc>
                <a:tc>
                  <a:txBody>
                    <a:bodyPr/>
                    <a:lstStyle/>
                    <a:p>
                      <a:pPr indent="0" lvl="0" marL="0" rtl="0" algn="l">
                        <a:spcBef>
                          <a:spcPts val="0"/>
                        </a:spcBef>
                        <a:spcAft>
                          <a:spcPts val="0"/>
                        </a:spcAft>
                        <a:buNone/>
                      </a:pPr>
                      <a:r>
                        <a:rPr lang="en" sz="1200">
                          <a:highlight>
                            <a:srgbClr val="93C47D"/>
                          </a:highlight>
                        </a:rPr>
                        <a:t>0.85</a:t>
                      </a:r>
                      <a:endParaRPr sz="1200">
                        <a:highlight>
                          <a:srgbClr val="93C47D"/>
                        </a:highlight>
                      </a:endParaRPr>
                    </a:p>
                  </a:txBody>
                  <a:tcPr marT="91425" marB="91425" marR="91425" marL="91425"/>
                </a:tc>
                <a:tc>
                  <a:txBody>
                    <a:bodyPr/>
                    <a:lstStyle/>
                    <a:p>
                      <a:pPr indent="0" lvl="0" marL="0" rtl="0" algn="l">
                        <a:spcBef>
                          <a:spcPts val="0"/>
                        </a:spcBef>
                        <a:spcAft>
                          <a:spcPts val="0"/>
                        </a:spcAft>
                        <a:buNone/>
                      </a:pPr>
                      <a:r>
                        <a:rPr lang="en" sz="1200">
                          <a:highlight>
                            <a:srgbClr val="93C47D"/>
                          </a:highlight>
                        </a:rPr>
                        <a:t>0.60</a:t>
                      </a:r>
                      <a:endParaRPr sz="1200">
                        <a:highlight>
                          <a:srgbClr val="93C47D"/>
                        </a:highlight>
                      </a:endParaRPr>
                    </a:p>
                  </a:txBody>
                  <a:tcPr marT="91425" marB="91425" marR="91425" marL="91425"/>
                </a:tc>
                <a:tc>
                  <a:txBody>
                    <a:bodyPr/>
                    <a:lstStyle/>
                    <a:p>
                      <a:pPr indent="0" lvl="0" marL="0" rtl="0" algn="l">
                        <a:spcBef>
                          <a:spcPts val="0"/>
                        </a:spcBef>
                        <a:spcAft>
                          <a:spcPts val="0"/>
                        </a:spcAft>
                        <a:buNone/>
                      </a:pPr>
                      <a:r>
                        <a:rPr lang="en" sz="1200">
                          <a:highlight>
                            <a:srgbClr val="93C47D"/>
                          </a:highlight>
                        </a:rPr>
                        <a:t>0.54</a:t>
                      </a:r>
                      <a:endParaRPr sz="1200">
                        <a:highlight>
                          <a:srgbClr val="93C47D"/>
                        </a:highlight>
                      </a:endParaRPr>
                    </a:p>
                  </a:txBody>
                  <a:tcPr marT="91425" marB="91425" marR="91425" marL="91425"/>
                </a:tc>
                <a:tc>
                  <a:txBody>
                    <a:bodyPr/>
                    <a:lstStyle/>
                    <a:p>
                      <a:pPr indent="0" lvl="0" marL="0" rtl="0" algn="l">
                        <a:spcBef>
                          <a:spcPts val="0"/>
                        </a:spcBef>
                        <a:spcAft>
                          <a:spcPts val="0"/>
                        </a:spcAft>
                        <a:buNone/>
                      </a:pPr>
                      <a:r>
                        <a:rPr lang="en" sz="1200">
                          <a:highlight>
                            <a:srgbClr val="93C47D"/>
                          </a:highlight>
                        </a:rPr>
                        <a:t>0.31</a:t>
                      </a:r>
                      <a:endParaRPr sz="1200">
                        <a:highlight>
                          <a:srgbClr val="93C47D"/>
                        </a:highlight>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of models and explaining the best one</a:t>
            </a:r>
            <a:endParaRPr/>
          </a:p>
        </p:txBody>
      </p:sp>
      <p:pic>
        <p:nvPicPr>
          <p:cNvPr id="131" name="Google Shape;131;p25"/>
          <p:cNvPicPr preferRelativeResize="0"/>
          <p:nvPr/>
        </p:nvPicPr>
        <p:blipFill>
          <a:blip r:embed="rId3">
            <a:alphaModFix/>
          </a:blip>
          <a:stretch>
            <a:fillRect/>
          </a:stretch>
        </p:blipFill>
        <p:spPr>
          <a:xfrm>
            <a:off x="749975" y="1177225"/>
            <a:ext cx="6286500" cy="3581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of models and explaining the best one</a:t>
            </a:r>
            <a:endParaRPr/>
          </a:p>
        </p:txBody>
      </p:sp>
      <p:pic>
        <p:nvPicPr>
          <p:cNvPr id="137" name="Google Shape;137;p26"/>
          <p:cNvPicPr preferRelativeResize="0"/>
          <p:nvPr/>
        </p:nvPicPr>
        <p:blipFill>
          <a:blip r:embed="rId3">
            <a:alphaModFix/>
          </a:blip>
          <a:stretch>
            <a:fillRect/>
          </a:stretch>
        </p:blipFill>
        <p:spPr>
          <a:xfrm>
            <a:off x="593475" y="1188475"/>
            <a:ext cx="6057900" cy="3600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TA’s Suggestions / Feedback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43" name="Google Shape;14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Finding a way to separate out Test and Train data</a:t>
            </a:r>
            <a:endParaRPr sz="1400"/>
          </a:p>
          <a:p>
            <a:pPr indent="-317500" lvl="0" marL="457200" rtl="0" algn="l">
              <a:spcBef>
                <a:spcPts val="0"/>
              </a:spcBef>
              <a:spcAft>
                <a:spcPts val="0"/>
              </a:spcAft>
              <a:buSzPts val="1400"/>
              <a:buChar char="●"/>
            </a:pPr>
            <a:r>
              <a:rPr lang="en" sz="1400"/>
              <a:t>Time series data models. MLP, LSTM</a:t>
            </a:r>
            <a:endParaRPr sz="1400"/>
          </a:p>
          <a:p>
            <a:pPr indent="0" lvl="0" marL="0" rtl="0" algn="l">
              <a:lnSpc>
                <a:spcPct val="100000"/>
              </a:lnSpc>
              <a:spcBef>
                <a:spcPts val="1200"/>
              </a:spcBef>
              <a:spcAft>
                <a:spcPts val="0"/>
              </a:spcAft>
              <a:buNone/>
            </a:pPr>
            <a:r>
              <a:rPr lang="en" sz="2500">
                <a:solidFill>
                  <a:schemeClr val="dk1"/>
                </a:solidFill>
              </a:rPr>
              <a:t>Improvements after Feedback</a:t>
            </a:r>
            <a:endParaRPr sz="2500">
              <a:solidFill>
                <a:schemeClr val="dk1"/>
              </a:solidFill>
            </a:endParaRPr>
          </a:p>
          <a:p>
            <a:pPr indent="0" lvl="0" marL="0" rtl="0" algn="l">
              <a:lnSpc>
                <a:spcPct val="100000"/>
              </a:lnSpc>
              <a:spcBef>
                <a:spcPts val="0"/>
              </a:spcBef>
              <a:spcAft>
                <a:spcPts val="0"/>
              </a:spcAft>
              <a:buNone/>
            </a:pPr>
            <a:r>
              <a:t/>
            </a:r>
            <a:endParaRPr sz="2500">
              <a:solidFill>
                <a:schemeClr val="dk1"/>
              </a:solidFill>
            </a:endParaRPr>
          </a:p>
          <a:p>
            <a:pPr indent="-317500" lvl="0" marL="457200" rtl="0" algn="l">
              <a:spcBef>
                <a:spcPts val="0"/>
              </a:spcBef>
              <a:spcAft>
                <a:spcPts val="0"/>
              </a:spcAft>
              <a:buSzPts val="1400"/>
              <a:buChar char="●"/>
            </a:pPr>
            <a:r>
              <a:rPr lang="en" sz="1400"/>
              <a:t>Train and test sets are completely independent now as it’s supposed to be.</a:t>
            </a:r>
            <a:endParaRPr sz="1400"/>
          </a:p>
          <a:p>
            <a:pPr indent="-317500" lvl="0" marL="457200" rtl="0" algn="l">
              <a:spcBef>
                <a:spcPts val="0"/>
              </a:spcBef>
              <a:spcAft>
                <a:spcPts val="0"/>
              </a:spcAft>
              <a:buSzPts val="1400"/>
              <a:buChar char="●"/>
            </a:pPr>
            <a:r>
              <a:rPr lang="en" sz="1400"/>
              <a:t>Added MLP Classifier model and removed the regression models(because of bad scores)</a:t>
            </a:r>
            <a:endParaRPr sz="1400"/>
          </a:p>
          <a:p>
            <a:pPr indent="-317500" lvl="0" marL="457200" rtl="0" algn="l">
              <a:spcBef>
                <a:spcPts val="0"/>
              </a:spcBef>
              <a:spcAft>
                <a:spcPts val="0"/>
              </a:spcAft>
              <a:buSzPts val="1400"/>
              <a:buChar char="●"/>
            </a:pPr>
            <a:r>
              <a:rPr lang="en" sz="1400"/>
              <a:t>We have also added 2 new classification models to improve R2 score</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	</a:t>
            </a:r>
            <a:endParaRPr/>
          </a:p>
        </p:txBody>
      </p:sp>
      <p:pic>
        <p:nvPicPr>
          <p:cNvPr id="149" name="Google Shape;149;p28"/>
          <p:cNvPicPr preferRelativeResize="0"/>
          <p:nvPr/>
        </p:nvPicPr>
        <p:blipFill>
          <a:blip r:embed="rId3">
            <a:alphaModFix/>
          </a:blip>
          <a:stretch>
            <a:fillRect/>
          </a:stretch>
        </p:blipFill>
        <p:spPr>
          <a:xfrm>
            <a:off x="2452688" y="1017725"/>
            <a:ext cx="4238625" cy="3800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Plots</a:t>
            </a:r>
            <a:endParaRPr/>
          </a:p>
        </p:txBody>
      </p:sp>
      <p:pic>
        <p:nvPicPr>
          <p:cNvPr id="155" name="Google Shape;155;p29"/>
          <p:cNvPicPr preferRelativeResize="0"/>
          <p:nvPr/>
        </p:nvPicPr>
        <p:blipFill>
          <a:blip r:embed="rId3">
            <a:alphaModFix/>
          </a:blip>
          <a:stretch>
            <a:fillRect/>
          </a:stretch>
        </p:blipFill>
        <p:spPr>
          <a:xfrm>
            <a:off x="247800" y="896373"/>
            <a:ext cx="3052401" cy="3933425"/>
          </a:xfrm>
          <a:prstGeom prst="rect">
            <a:avLst/>
          </a:prstGeom>
          <a:noFill/>
          <a:ln>
            <a:noFill/>
          </a:ln>
        </p:spPr>
      </p:pic>
      <p:pic>
        <p:nvPicPr>
          <p:cNvPr id="156" name="Google Shape;156;p29"/>
          <p:cNvPicPr preferRelativeResize="0"/>
          <p:nvPr/>
        </p:nvPicPr>
        <p:blipFill>
          <a:blip r:embed="rId4">
            <a:alphaModFix/>
          </a:blip>
          <a:stretch>
            <a:fillRect/>
          </a:stretch>
        </p:blipFill>
        <p:spPr>
          <a:xfrm>
            <a:off x="3459725" y="896375"/>
            <a:ext cx="2894774" cy="3847775"/>
          </a:xfrm>
          <a:prstGeom prst="rect">
            <a:avLst/>
          </a:prstGeom>
          <a:noFill/>
          <a:ln>
            <a:noFill/>
          </a:ln>
        </p:spPr>
      </p:pic>
      <p:pic>
        <p:nvPicPr>
          <p:cNvPr id="157" name="Google Shape;157;p29"/>
          <p:cNvPicPr preferRelativeResize="0"/>
          <p:nvPr/>
        </p:nvPicPr>
        <p:blipFill>
          <a:blip r:embed="rId5">
            <a:alphaModFix/>
          </a:blip>
          <a:stretch>
            <a:fillRect/>
          </a:stretch>
        </p:blipFill>
        <p:spPr>
          <a:xfrm>
            <a:off x="6485550" y="896375"/>
            <a:ext cx="2484700" cy="3784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163" name="Google Shape;16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Data  Preprocessing</a:t>
            </a:r>
            <a:endParaRPr/>
          </a:p>
          <a:p>
            <a:pPr indent="-342900" lvl="0" marL="457200" rtl="0" algn="l">
              <a:spcBef>
                <a:spcPts val="0"/>
              </a:spcBef>
              <a:spcAft>
                <a:spcPts val="0"/>
              </a:spcAft>
              <a:buSzPts val="1800"/>
              <a:buChar char="●"/>
            </a:pPr>
            <a:r>
              <a:rPr lang="en"/>
              <a:t>Ground Truth Mapping</a:t>
            </a:r>
            <a:endParaRPr/>
          </a:p>
          <a:p>
            <a:pPr indent="-342900" lvl="0" marL="457200" rtl="0" algn="l">
              <a:spcBef>
                <a:spcPts val="0"/>
              </a:spcBef>
              <a:spcAft>
                <a:spcPts val="0"/>
              </a:spcAft>
              <a:buSzPts val="1800"/>
              <a:buChar char="●"/>
            </a:pPr>
            <a:r>
              <a:rPr lang="en"/>
              <a:t>Code Reusability </a:t>
            </a:r>
            <a:endParaRPr/>
          </a:p>
          <a:p>
            <a:pPr indent="-342900" lvl="0" marL="457200" rtl="0" algn="l">
              <a:spcBef>
                <a:spcPts val="0"/>
              </a:spcBef>
              <a:spcAft>
                <a:spcPts val="0"/>
              </a:spcAft>
              <a:buSzPts val="1800"/>
              <a:buChar char="●"/>
            </a:pPr>
            <a:r>
              <a:rPr lang="en"/>
              <a:t>Hyper Parameter Tuning</a:t>
            </a:r>
            <a:endParaRPr/>
          </a:p>
          <a:p>
            <a:pPr indent="-342900" lvl="0" marL="457200" rtl="0" algn="l">
              <a:spcBef>
                <a:spcPts val="0"/>
              </a:spcBef>
              <a:spcAft>
                <a:spcPts val="0"/>
              </a:spcAft>
              <a:buSzPts val="1800"/>
              <a:buChar char="●"/>
            </a:pPr>
            <a:r>
              <a:rPr lang="en"/>
              <a:t>Bad weather to play cricket</a:t>
            </a:r>
            <a:endParaRPr/>
          </a:p>
          <a:p>
            <a:pPr indent="0" lvl="0" marL="91440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0" y="178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20"/>
              <a:t>Conclusion</a:t>
            </a:r>
            <a:endParaRPr sz="2920"/>
          </a:p>
        </p:txBody>
      </p:sp>
      <p:sp>
        <p:nvSpPr>
          <p:cNvPr id="169" name="Google Shape;169;p31"/>
          <p:cNvSpPr txBox="1"/>
          <p:nvPr>
            <p:ph idx="1" type="body"/>
          </p:nvPr>
        </p:nvSpPr>
        <p:spPr>
          <a:xfrm>
            <a:off x="0" y="751025"/>
            <a:ext cx="8520600" cy="38592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b="1" lang="en" sz="2500"/>
              <a:t>What went well?</a:t>
            </a:r>
            <a:endParaRPr b="1" sz="2500"/>
          </a:p>
          <a:p>
            <a:pPr indent="0" lvl="0" marL="457200" rtl="0" algn="l">
              <a:spcBef>
                <a:spcPts val="1200"/>
              </a:spcBef>
              <a:spcAft>
                <a:spcPts val="0"/>
              </a:spcAft>
              <a:buNone/>
            </a:pPr>
            <a:r>
              <a:rPr lang="en"/>
              <a:t>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b="1" lang="en" sz="2100"/>
              <a:t>W</a:t>
            </a:r>
            <a:r>
              <a:rPr b="1" lang="en" sz="2300"/>
              <a:t>hat didn’t go well? </a:t>
            </a:r>
            <a:endParaRPr b="1" sz="2300"/>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368300" lvl="0" marL="457200" rtl="0" algn="l">
              <a:spcBef>
                <a:spcPts val="1200"/>
              </a:spcBef>
              <a:spcAft>
                <a:spcPts val="0"/>
              </a:spcAft>
              <a:buSzPts val="2200"/>
              <a:buChar char="●"/>
            </a:pPr>
            <a:r>
              <a:rPr b="1" lang="en" sz="2200"/>
              <a:t>Future Works</a:t>
            </a:r>
            <a:endParaRPr b="1" sz="2200"/>
          </a:p>
        </p:txBody>
      </p:sp>
      <p:sp>
        <p:nvSpPr>
          <p:cNvPr id="170" name="Google Shape;170;p31"/>
          <p:cNvSpPr txBox="1"/>
          <p:nvPr/>
        </p:nvSpPr>
        <p:spPr>
          <a:xfrm>
            <a:off x="339450" y="1181100"/>
            <a:ext cx="8689500" cy="1200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en" sz="2200"/>
              <a:t>Different models works well similarly on both the ground truths</a:t>
            </a:r>
            <a:endParaRPr sz="2200"/>
          </a:p>
          <a:p>
            <a:pPr indent="-368300" lvl="0" marL="457200" rtl="0" algn="l">
              <a:spcBef>
                <a:spcPts val="0"/>
              </a:spcBef>
              <a:spcAft>
                <a:spcPts val="0"/>
              </a:spcAft>
              <a:buSzPts val="2200"/>
              <a:buChar char="●"/>
            </a:pPr>
            <a:r>
              <a:rPr lang="en" sz="2200"/>
              <a:t>Clean analysis of feature plots with respect of input</a:t>
            </a:r>
            <a:endParaRPr sz="2200"/>
          </a:p>
          <a:p>
            <a:pPr indent="-368300" lvl="0" marL="457200" rtl="0" algn="l">
              <a:spcBef>
                <a:spcPts val="0"/>
              </a:spcBef>
              <a:spcAft>
                <a:spcPts val="0"/>
              </a:spcAft>
              <a:buSzPts val="2200"/>
              <a:buChar char="●"/>
            </a:pPr>
            <a:r>
              <a:rPr lang="en" sz="2200"/>
              <a:t>Even distribution of attack/defense ground truth</a:t>
            </a:r>
            <a:endParaRPr sz="2200"/>
          </a:p>
        </p:txBody>
      </p:sp>
      <p:sp>
        <p:nvSpPr>
          <p:cNvPr id="171" name="Google Shape;171;p31"/>
          <p:cNvSpPr txBox="1"/>
          <p:nvPr/>
        </p:nvSpPr>
        <p:spPr>
          <a:xfrm>
            <a:off x="545550" y="2811775"/>
            <a:ext cx="85206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Uneven split of shot kind was giving a bad result for the prediction. Each player’s gameplay is different and this made it </a:t>
            </a:r>
            <a:r>
              <a:rPr lang="en" sz="1800"/>
              <a:t>difficult</a:t>
            </a:r>
            <a:r>
              <a:rPr lang="en" sz="1800"/>
              <a:t>.</a:t>
            </a:r>
            <a:endParaRPr sz="1800"/>
          </a:p>
          <a:p>
            <a:pPr indent="-342900" lvl="0" marL="457200" rtl="0" algn="l">
              <a:spcBef>
                <a:spcPts val="0"/>
              </a:spcBef>
              <a:spcAft>
                <a:spcPts val="0"/>
              </a:spcAft>
              <a:buSzPts val="1800"/>
              <a:buChar char="●"/>
            </a:pPr>
            <a:r>
              <a:rPr lang="en" sz="1800"/>
              <a:t>Initial </a:t>
            </a:r>
            <a:r>
              <a:rPr lang="en" sz="1800"/>
              <a:t>calculation for correlating time wrt video and sensor data, data splitting </a:t>
            </a:r>
            <a:endParaRPr sz="1800"/>
          </a:p>
        </p:txBody>
      </p:sp>
      <p:sp>
        <p:nvSpPr>
          <p:cNvPr id="172" name="Google Shape;172;p31"/>
          <p:cNvSpPr txBox="1"/>
          <p:nvPr/>
        </p:nvSpPr>
        <p:spPr>
          <a:xfrm>
            <a:off x="711750" y="4257650"/>
            <a:ext cx="7720500" cy="1200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en" sz="2200"/>
              <a:t>LSTM</a:t>
            </a:r>
            <a:endParaRPr sz="2200"/>
          </a:p>
          <a:p>
            <a:pPr indent="-368300" lvl="0" marL="457200" rtl="0" algn="l">
              <a:spcBef>
                <a:spcPts val="0"/>
              </a:spcBef>
              <a:spcAft>
                <a:spcPts val="0"/>
              </a:spcAft>
              <a:buSzPts val="2200"/>
              <a:buChar char="●"/>
            </a:pPr>
            <a:r>
              <a:rPr lang="en" sz="2200"/>
              <a:t>Hyper parameter tuning and </a:t>
            </a:r>
            <a:r>
              <a:rPr lang="en" sz="2200"/>
              <a:t>better</a:t>
            </a:r>
            <a:r>
              <a:rPr lang="en" sz="2200"/>
              <a:t> </a:t>
            </a:r>
            <a:r>
              <a:rPr lang="en" sz="2200"/>
              <a:t>distributed</a:t>
            </a:r>
            <a:r>
              <a:rPr lang="en" sz="2200"/>
              <a:t> data splits</a:t>
            </a:r>
            <a:endParaRPr sz="2200"/>
          </a:p>
          <a:p>
            <a:pPr indent="0" lvl="0" marL="457200" rtl="0" algn="l">
              <a:spcBef>
                <a:spcPts val="0"/>
              </a:spcBef>
              <a:spcAft>
                <a:spcPts val="0"/>
              </a:spcAft>
              <a:buNone/>
            </a:pPr>
            <a:r>
              <a:t/>
            </a:r>
            <a:endParaRPr sz="2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Problem Statement</a:t>
            </a:r>
            <a:endParaRPr/>
          </a:p>
          <a:p>
            <a:pPr indent="-342900" lvl="0" marL="457200" rtl="0" algn="l">
              <a:spcBef>
                <a:spcPts val="0"/>
              </a:spcBef>
              <a:spcAft>
                <a:spcPts val="0"/>
              </a:spcAft>
              <a:buSzPts val="1800"/>
              <a:buChar char="●"/>
            </a:pPr>
            <a:r>
              <a:rPr lang="en"/>
              <a:t>How is this useful?</a:t>
            </a:r>
            <a:endParaRPr/>
          </a:p>
          <a:p>
            <a:pPr indent="-342900" lvl="0" marL="457200" rtl="0" algn="l">
              <a:spcBef>
                <a:spcPts val="0"/>
              </a:spcBef>
              <a:spcAft>
                <a:spcPts val="0"/>
              </a:spcAft>
              <a:buSzPts val="1800"/>
              <a:buChar char="●"/>
            </a:pPr>
            <a:r>
              <a:rPr lang="en"/>
              <a:t>Explaining Sensor placement &amp; Data recording</a:t>
            </a:r>
            <a:endParaRPr/>
          </a:p>
          <a:p>
            <a:pPr indent="-342900" lvl="0" marL="457200" rtl="0" algn="l">
              <a:spcBef>
                <a:spcPts val="0"/>
              </a:spcBef>
              <a:spcAft>
                <a:spcPts val="0"/>
              </a:spcAft>
              <a:buSzPts val="1800"/>
              <a:buChar char="●"/>
            </a:pPr>
            <a:r>
              <a:rPr lang="en"/>
              <a:t>Showcasing the sensor data</a:t>
            </a:r>
            <a:endParaRPr/>
          </a:p>
          <a:p>
            <a:pPr indent="-342900" lvl="0" marL="457200" rtl="0" algn="l">
              <a:spcBef>
                <a:spcPts val="0"/>
              </a:spcBef>
              <a:spcAft>
                <a:spcPts val="0"/>
              </a:spcAft>
              <a:buSzPts val="1800"/>
              <a:buChar char="●"/>
            </a:pPr>
            <a:r>
              <a:rPr lang="en"/>
              <a:t>Data - preprocessing (Code)</a:t>
            </a:r>
            <a:endParaRPr/>
          </a:p>
          <a:p>
            <a:pPr indent="-342900" lvl="0" marL="457200" rtl="0" algn="l">
              <a:spcBef>
                <a:spcPts val="0"/>
              </a:spcBef>
              <a:spcAft>
                <a:spcPts val="0"/>
              </a:spcAft>
              <a:buSzPts val="1800"/>
              <a:buChar char="●"/>
            </a:pPr>
            <a:r>
              <a:rPr lang="en"/>
              <a:t>Models &amp; plots</a:t>
            </a:r>
            <a:endParaRPr/>
          </a:p>
          <a:p>
            <a:pPr indent="-342900" lvl="0" marL="457200" rtl="0" algn="l">
              <a:spcBef>
                <a:spcPts val="0"/>
              </a:spcBef>
              <a:spcAft>
                <a:spcPts val="0"/>
              </a:spcAft>
              <a:buSzPts val="1800"/>
              <a:buChar char="●"/>
            </a:pPr>
            <a:r>
              <a:rPr lang="en"/>
              <a:t>Comparison of models and explaining the best one (Results)</a:t>
            </a:r>
            <a:endParaRPr/>
          </a:p>
          <a:p>
            <a:pPr indent="-342900" lvl="0" marL="457200" rtl="0" algn="l">
              <a:spcBef>
                <a:spcPts val="0"/>
              </a:spcBef>
              <a:spcAft>
                <a:spcPts val="0"/>
              </a:spcAft>
              <a:buSzPts val="1800"/>
              <a:buChar char="●"/>
            </a:pPr>
            <a:r>
              <a:rPr lang="en"/>
              <a:t>TA’s Suggestions </a:t>
            </a:r>
            <a:endParaRPr/>
          </a:p>
          <a:p>
            <a:pPr indent="-342900" lvl="0" marL="457200" rtl="0" algn="l">
              <a:spcBef>
                <a:spcPts val="0"/>
              </a:spcBef>
              <a:spcAft>
                <a:spcPts val="0"/>
              </a:spcAft>
              <a:buSzPts val="1800"/>
              <a:buChar char="●"/>
            </a:pPr>
            <a:r>
              <a:rPr lang="en"/>
              <a:t>Improvements made</a:t>
            </a:r>
            <a:endParaRPr/>
          </a:p>
          <a:p>
            <a:pPr indent="-342900" lvl="0" marL="457200" rtl="0" algn="l">
              <a:spcBef>
                <a:spcPts val="0"/>
              </a:spcBef>
              <a:spcAft>
                <a:spcPts val="0"/>
              </a:spcAft>
              <a:buSzPts val="1800"/>
              <a:buChar char="●"/>
            </a:pPr>
            <a:r>
              <a:rPr lang="en"/>
              <a:t>Challenges</a:t>
            </a:r>
            <a:endParaRPr/>
          </a:p>
          <a:p>
            <a:pPr indent="-342900" lvl="0" marL="457200" rtl="0" algn="l">
              <a:spcBef>
                <a:spcPts val="0"/>
              </a:spcBef>
              <a:spcAft>
                <a:spcPts val="0"/>
              </a:spcAft>
              <a:buSzPts val="1800"/>
              <a:buChar char="●"/>
            </a:pPr>
            <a:r>
              <a:rPr lang="en"/>
              <a:t>Conclusion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Problem Statement(What is our Output?)</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474747"/>
                </a:solidFill>
              </a:rPr>
              <a:t>Bat tracking (Cricket) in 3D with embedded inertial sensors. Can you also detect the location on the bat where the ball hits?</a:t>
            </a:r>
            <a:endParaRPr>
              <a:solidFill>
                <a:srgbClr val="474747"/>
              </a:solidFill>
            </a:endParaRPr>
          </a:p>
          <a:p>
            <a:pPr indent="-314325" lvl="0" marL="457200" rtl="0" algn="l">
              <a:spcBef>
                <a:spcPts val="1200"/>
              </a:spcBef>
              <a:spcAft>
                <a:spcPts val="0"/>
              </a:spcAft>
              <a:buClr>
                <a:srgbClr val="474747"/>
              </a:buClr>
              <a:buSzPts val="1350"/>
              <a:buAutoNum type="arabicPeriod"/>
            </a:pPr>
            <a:r>
              <a:rPr lang="en" sz="1350">
                <a:solidFill>
                  <a:srgbClr val="474747"/>
                </a:solidFill>
              </a:rPr>
              <a:t>We plan to predict the kind of shot/response from the player.</a:t>
            </a:r>
            <a:endParaRPr sz="1350">
              <a:solidFill>
                <a:srgbClr val="474747"/>
              </a:solidFill>
            </a:endParaRPr>
          </a:p>
          <a:p>
            <a:pPr indent="-314325" lvl="0" marL="457200" rtl="0" algn="l">
              <a:spcBef>
                <a:spcPts val="0"/>
              </a:spcBef>
              <a:spcAft>
                <a:spcPts val="0"/>
              </a:spcAft>
              <a:buClr>
                <a:srgbClr val="474747"/>
              </a:buClr>
              <a:buSzPts val="1350"/>
              <a:buAutoNum type="arabicPeriod"/>
            </a:pPr>
            <a:r>
              <a:rPr lang="en" sz="1350">
                <a:solidFill>
                  <a:srgbClr val="474747"/>
                </a:solidFill>
              </a:rPr>
              <a:t>Based on time constraint, we also want to  locate the point of contact between the bat and the ball.</a:t>
            </a:r>
            <a:endParaRPr sz="1350">
              <a:solidFill>
                <a:srgbClr val="474747"/>
              </a:solidFill>
            </a:endParaRPr>
          </a:p>
          <a:p>
            <a:pPr indent="-314325" lvl="0" marL="457200" rtl="0" algn="l">
              <a:spcBef>
                <a:spcPts val="0"/>
              </a:spcBef>
              <a:spcAft>
                <a:spcPts val="0"/>
              </a:spcAft>
              <a:buClr>
                <a:srgbClr val="474747"/>
              </a:buClr>
              <a:buSzPts val="1350"/>
              <a:buAutoNum type="arabicPeriod"/>
            </a:pPr>
            <a:r>
              <a:rPr lang="en" sz="1350">
                <a:solidFill>
                  <a:srgbClr val="474747"/>
                </a:solidFill>
              </a:rPr>
              <a:t>We will be using IMU sensors in order to find both point 1 and 2. </a:t>
            </a:r>
            <a:endParaRPr sz="1350">
              <a:solidFill>
                <a:srgbClr val="474747"/>
              </a:solidFill>
            </a:endParaRPr>
          </a:p>
          <a:p>
            <a:pPr indent="0" lvl="0" marL="0" rtl="0" algn="l">
              <a:spcBef>
                <a:spcPts val="1200"/>
              </a:spcBef>
              <a:spcAft>
                <a:spcPts val="0"/>
              </a:spcAft>
              <a:buClr>
                <a:schemeClr val="dk1"/>
              </a:buClr>
              <a:buSzPts val="1100"/>
              <a:buFont typeface="Arial"/>
              <a:buNone/>
            </a:pPr>
            <a:r>
              <a:t/>
            </a:r>
            <a:endParaRPr>
              <a:solidFill>
                <a:srgbClr val="474747"/>
              </a:solidFill>
            </a:endParaRPr>
          </a:p>
          <a:p>
            <a:pPr indent="0" lvl="0" marL="0" rtl="0" algn="l">
              <a:spcBef>
                <a:spcPts val="9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How is this useful?</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Helps analyse the performance of the player.</a:t>
            </a:r>
            <a:endParaRPr/>
          </a:p>
          <a:p>
            <a:pPr indent="0" lvl="0" marL="0" rtl="0" algn="l">
              <a:spcBef>
                <a:spcPts val="1200"/>
              </a:spcBef>
              <a:spcAft>
                <a:spcPts val="0"/>
              </a:spcAft>
              <a:buClr>
                <a:schemeClr val="dk1"/>
              </a:buClr>
              <a:buSzPts val="1100"/>
              <a:buFont typeface="Arial"/>
              <a:buNone/>
            </a:pPr>
            <a:r>
              <a:rPr lang="en"/>
              <a:t>Helps identifying the right point of contact to make a perfect shot.</a:t>
            </a:r>
            <a:endParaRPr/>
          </a:p>
          <a:p>
            <a:pPr indent="0" lvl="0" marL="0" rtl="0" algn="l">
              <a:spcBef>
                <a:spcPts val="1200"/>
              </a:spcBef>
              <a:spcAft>
                <a:spcPts val="0"/>
              </a:spcAft>
              <a:buClr>
                <a:schemeClr val="dk1"/>
              </a:buClr>
              <a:buSzPts val="1100"/>
              <a:buFont typeface="Arial"/>
              <a:buNone/>
            </a:pPr>
            <a:r>
              <a:rPr lang="en"/>
              <a:t>Generating 3D simulation helps understand the shot from different angles.</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242600" y="168650"/>
            <a:ext cx="585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Explaining Sensor placement</a:t>
            </a:r>
            <a:endParaRPr/>
          </a:p>
          <a:p>
            <a:pPr indent="0" lvl="0" marL="0" rtl="0" algn="l">
              <a:spcBef>
                <a:spcPts val="0"/>
              </a:spcBef>
              <a:spcAft>
                <a:spcPts val="0"/>
              </a:spcAft>
              <a:buNone/>
            </a:pPr>
            <a:r>
              <a:t/>
            </a:r>
            <a:endParaRPr/>
          </a:p>
        </p:txBody>
      </p:sp>
      <p:sp>
        <p:nvSpPr>
          <p:cNvPr id="79" name="Google Shape;79;p17"/>
          <p:cNvSpPr txBox="1"/>
          <p:nvPr>
            <p:ph idx="1" type="body"/>
          </p:nvPr>
        </p:nvSpPr>
        <p:spPr>
          <a:xfrm>
            <a:off x="311700" y="1152475"/>
            <a:ext cx="57900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We have attached the sensor on the splice of the cricket bat(on the backside).</a:t>
            </a:r>
            <a:endParaRPr sz="1400"/>
          </a:p>
          <a:p>
            <a:pPr indent="-317500" lvl="0" marL="457200" rtl="0" algn="l">
              <a:spcBef>
                <a:spcPts val="0"/>
              </a:spcBef>
              <a:spcAft>
                <a:spcPts val="0"/>
              </a:spcAft>
              <a:buSzPts val="1400"/>
              <a:buChar char="●"/>
            </a:pPr>
            <a:r>
              <a:rPr lang="en" sz="1400"/>
              <a:t>Why we put it there? </a:t>
            </a:r>
            <a:r>
              <a:rPr lang="en" sz="1400"/>
              <a:t>Reason</a:t>
            </a:r>
            <a:r>
              <a:rPr lang="en" sz="1400"/>
              <a:t> : Noise is less as the sensor is closer to the hand of the player. </a:t>
            </a:r>
            <a:endParaRPr sz="1400"/>
          </a:p>
        </p:txBody>
      </p:sp>
      <p:pic>
        <p:nvPicPr>
          <p:cNvPr id="80" name="Google Shape;80;p17"/>
          <p:cNvPicPr preferRelativeResize="0"/>
          <p:nvPr/>
        </p:nvPicPr>
        <p:blipFill>
          <a:blip r:embed="rId3">
            <a:alphaModFix/>
          </a:blip>
          <a:stretch>
            <a:fillRect/>
          </a:stretch>
        </p:blipFill>
        <p:spPr>
          <a:xfrm>
            <a:off x="6101600" y="514400"/>
            <a:ext cx="2841500" cy="4114700"/>
          </a:xfrm>
          <a:prstGeom prst="rect">
            <a:avLst/>
          </a:prstGeom>
          <a:noFill/>
          <a:ln>
            <a:noFill/>
          </a:ln>
        </p:spPr>
      </p:pic>
      <p:pic>
        <p:nvPicPr>
          <p:cNvPr id="81" name="Google Shape;81;p17"/>
          <p:cNvPicPr preferRelativeResize="0"/>
          <p:nvPr/>
        </p:nvPicPr>
        <p:blipFill>
          <a:blip r:embed="rId4">
            <a:alphaModFix/>
          </a:blip>
          <a:stretch>
            <a:fillRect/>
          </a:stretch>
        </p:blipFill>
        <p:spPr>
          <a:xfrm>
            <a:off x="1384425" y="2406600"/>
            <a:ext cx="2762250" cy="2552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214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Data recording(About input data)</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87" name="Google Shape;87;p18"/>
          <p:cNvSpPr txBox="1"/>
          <p:nvPr>
            <p:ph idx="1" type="body"/>
          </p:nvPr>
        </p:nvSpPr>
        <p:spPr>
          <a:xfrm>
            <a:off x="196550" y="787425"/>
            <a:ext cx="7735800" cy="3502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We have recorded a total of 90 shots which includes different kinds like Attack, Defense and Random shots using IMU sensor and iPhone 13 Mini to record the videos.</a:t>
            </a:r>
            <a:endParaRPr sz="1400"/>
          </a:p>
          <a:p>
            <a:pPr indent="-317500" lvl="0" marL="457200" rtl="0" algn="l">
              <a:spcBef>
                <a:spcPts val="0"/>
              </a:spcBef>
              <a:spcAft>
                <a:spcPts val="0"/>
              </a:spcAft>
              <a:buSzPts val="1400"/>
              <a:buChar char="●"/>
            </a:pPr>
            <a:r>
              <a:rPr lang="en" sz="1400"/>
              <a:t>Total Number of players: 3</a:t>
            </a:r>
            <a:endParaRPr sz="1400"/>
          </a:p>
          <a:p>
            <a:pPr indent="-317500" lvl="0" marL="457200" rtl="0" algn="l">
              <a:spcBef>
                <a:spcPts val="0"/>
              </a:spcBef>
              <a:spcAft>
                <a:spcPts val="0"/>
              </a:spcAft>
              <a:buSzPts val="1400"/>
              <a:buChar char="●"/>
            </a:pPr>
            <a:r>
              <a:rPr lang="en" sz="1400"/>
              <a:t>Sequence: 10 Attack Shots, 10 Defense Shots, 10 Random Shots</a:t>
            </a:r>
            <a:endParaRPr sz="1400"/>
          </a:p>
          <a:p>
            <a:pPr indent="-317500" lvl="0" marL="457200" rtl="0" algn="l">
              <a:spcBef>
                <a:spcPts val="0"/>
              </a:spcBef>
              <a:spcAft>
                <a:spcPts val="0"/>
              </a:spcAft>
              <a:buSzPts val="1400"/>
              <a:buChar char="●"/>
            </a:pPr>
            <a:r>
              <a:rPr lang="en" sz="1400"/>
              <a:t>Total Shots ~ 90 </a:t>
            </a:r>
            <a:endParaRPr sz="1400"/>
          </a:p>
          <a:p>
            <a:pPr indent="-317500" lvl="0" marL="457200" rtl="0" algn="l">
              <a:spcBef>
                <a:spcPts val="0"/>
              </a:spcBef>
              <a:spcAft>
                <a:spcPts val="0"/>
              </a:spcAft>
              <a:buSzPts val="1400"/>
              <a:buChar char="●"/>
            </a:pPr>
            <a:r>
              <a:rPr lang="en" sz="1400"/>
              <a:t>The granularity of the video captured is 60 frames/second</a:t>
            </a:r>
            <a:endParaRPr sz="1400"/>
          </a:p>
          <a:p>
            <a:pPr indent="-317500" lvl="0" marL="457200" rtl="0" algn="l">
              <a:spcBef>
                <a:spcPts val="0"/>
              </a:spcBef>
              <a:spcAft>
                <a:spcPts val="0"/>
              </a:spcAft>
              <a:buSzPts val="1400"/>
              <a:buChar char="●"/>
            </a:pPr>
            <a:r>
              <a:rPr lang="en" sz="1400"/>
              <a:t>Our ground truth is : Type of the shot(Attack, Defense) and Kind of the shot(Good, Perfect, Early and Late)</a:t>
            </a:r>
            <a:endParaRPr sz="1400"/>
          </a:p>
          <a:p>
            <a:pPr indent="0" lvl="0" marL="457200" rtl="0" algn="l">
              <a:spcBef>
                <a:spcPts val="1200"/>
              </a:spcBef>
              <a:spcAft>
                <a:spcPts val="1200"/>
              </a:spcAft>
              <a:buNone/>
            </a:pPr>
            <a:r>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227250" y="18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Showcasing the sensor data</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93" name="Google Shape;93;p19"/>
          <p:cNvSpPr txBox="1"/>
          <p:nvPr>
            <p:ph idx="1" type="body"/>
          </p:nvPr>
        </p:nvSpPr>
        <p:spPr>
          <a:xfrm>
            <a:off x="311700" y="891025"/>
            <a:ext cx="8520600" cy="3677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We have used IMU Sensor(9-axis) with bluetooth, for the project and recorded accelerometer, magnetometer and gyroscope readings.</a:t>
            </a:r>
            <a:endParaRPr sz="1400"/>
          </a:p>
          <a:p>
            <a:pPr indent="-317500" lvl="0" marL="457200" rtl="0" algn="l">
              <a:spcBef>
                <a:spcPts val="0"/>
              </a:spcBef>
              <a:spcAft>
                <a:spcPts val="0"/>
              </a:spcAft>
              <a:buSzPts val="1400"/>
              <a:buChar char="●"/>
            </a:pPr>
            <a:r>
              <a:rPr lang="en" sz="1400"/>
              <a:t>The granularity of the data is 0.097 seconds.</a:t>
            </a:r>
            <a:endParaRPr sz="1400"/>
          </a:p>
          <a:p>
            <a:pPr indent="0" lvl="0" marL="457200" rtl="0" algn="l">
              <a:spcBef>
                <a:spcPts val="1200"/>
              </a:spcBef>
              <a:spcAft>
                <a:spcPts val="1200"/>
              </a:spcAft>
              <a:buNone/>
            </a:pPr>
            <a:r>
              <a:t/>
            </a:r>
            <a:endParaRPr sz="1400"/>
          </a:p>
        </p:txBody>
      </p:sp>
      <p:pic>
        <p:nvPicPr>
          <p:cNvPr id="94" name="Google Shape;94;p19"/>
          <p:cNvPicPr preferRelativeResize="0"/>
          <p:nvPr/>
        </p:nvPicPr>
        <p:blipFill rotWithShape="1">
          <a:blip r:embed="rId3">
            <a:alphaModFix/>
          </a:blip>
          <a:srcRect b="0" l="937" r="3414" t="0"/>
          <a:stretch/>
        </p:blipFill>
        <p:spPr>
          <a:xfrm>
            <a:off x="423663" y="2206600"/>
            <a:ext cx="8296673" cy="1046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253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 preprocessing </a:t>
            </a:r>
            <a:endParaRPr/>
          </a:p>
        </p:txBody>
      </p:sp>
      <p:sp>
        <p:nvSpPr>
          <p:cNvPr id="100" name="Google Shape;100;p20"/>
          <p:cNvSpPr txBox="1"/>
          <p:nvPr>
            <p:ph idx="1" type="body"/>
          </p:nvPr>
        </p:nvSpPr>
        <p:spPr>
          <a:xfrm>
            <a:off x="311700" y="998950"/>
            <a:ext cx="8520600" cy="3902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Original sensor data was recorded as 2 files but there were 4 videos</a:t>
            </a:r>
            <a:r>
              <a:rPr lang="en"/>
              <a:t>.</a:t>
            </a:r>
            <a:endParaRPr/>
          </a:p>
          <a:p>
            <a:pPr indent="-342900" lvl="0" marL="457200" rtl="0" algn="l">
              <a:spcBef>
                <a:spcPts val="0"/>
              </a:spcBef>
              <a:spcAft>
                <a:spcPts val="0"/>
              </a:spcAft>
              <a:buSzPts val="1800"/>
              <a:buChar char="●"/>
            </a:pPr>
            <a:r>
              <a:rPr lang="en"/>
              <a:t>Firstly, we noted down the shot times by playing the video. We considered 2 seconds for the timestamp noted (time of the shot)</a:t>
            </a:r>
            <a:endParaRPr/>
          </a:p>
          <a:p>
            <a:pPr indent="-342900" lvl="0" marL="457200" rtl="0" algn="l">
              <a:spcBef>
                <a:spcPts val="0"/>
              </a:spcBef>
              <a:spcAft>
                <a:spcPts val="0"/>
              </a:spcAft>
              <a:buSzPts val="1800"/>
              <a:buChar char="●"/>
            </a:pPr>
            <a:r>
              <a:rPr lang="en"/>
              <a:t>Synchronizing these values was our first challenge. We needed to find a way to map these video recordings / shot times to the sensor data recordings.</a:t>
            </a:r>
            <a:endParaRPr/>
          </a:p>
          <a:p>
            <a:pPr indent="-342900" lvl="0" marL="457200" rtl="0" algn="l">
              <a:spcBef>
                <a:spcPts val="0"/>
              </a:spcBef>
              <a:spcAft>
                <a:spcPts val="0"/>
              </a:spcAft>
              <a:buSzPts val="1800"/>
              <a:buChar char="●"/>
            </a:pPr>
            <a:r>
              <a:rPr lang="en"/>
              <a:t>For this, we split the sensor data into 4 files as per the video start and end timestamps. </a:t>
            </a:r>
            <a:endParaRPr/>
          </a:p>
          <a:p>
            <a:pPr indent="-342900" lvl="0" marL="457200" rtl="0" algn="l">
              <a:spcBef>
                <a:spcPts val="0"/>
              </a:spcBef>
              <a:spcAft>
                <a:spcPts val="0"/>
              </a:spcAft>
              <a:buSzPts val="1800"/>
              <a:buChar char="●"/>
            </a:pPr>
            <a:r>
              <a:rPr lang="en"/>
              <a:t>For consistency, video data timestamps and sensor data timestamps were converted into seconds.</a:t>
            </a:r>
            <a:endParaRPr/>
          </a:p>
          <a:p>
            <a:pPr indent="-342900" lvl="0" marL="457200" rtl="0" algn="l">
              <a:spcBef>
                <a:spcPts val="0"/>
              </a:spcBef>
              <a:spcAft>
                <a:spcPts val="0"/>
              </a:spcAft>
              <a:buSzPts val="1800"/>
              <a:buChar char="●"/>
            </a:pPr>
            <a:r>
              <a:rPr lang="en"/>
              <a:t>To match the start times of both, we found the time difference needed for the synchronization. This was subtracted from sensor data. Now, we verified the correctness by matching the peaks in sensor video screen recording to the timestamps of the sensor reading / recorded timestamps from video data.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1"/>
          <p:cNvPicPr preferRelativeResize="0"/>
          <p:nvPr/>
        </p:nvPicPr>
        <p:blipFill>
          <a:blip r:embed="rId3">
            <a:alphaModFix/>
          </a:blip>
          <a:stretch>
            <a:fillRect/>
          </a:stretch>
        </p:blipFill>
        <p:spPr>
          <a:xfrm>
            <a:off x="5156675" y="428613"/>
            <a:ext cx="2537450" cy="4286250"/>
          </a:xfrm>
          <a:prstGeom prst="rect">
            <a:avLst/>
          </a:prstGeom>
          <a:noFill/>
          <a:ln>
            <a:noFill/>
          </a:ln>
        </p:spPr>
      </p:pic>
      <p:pic>
        <p:nvPicPr>
          <p:cNvPr id="106" name="Google Shape;106;p21"/>
          <p:cNvPicPr preferRelativeResize="0"/>
          <p:nvPr/>
        </p:nvPicPr>
        <p:blipFill>
          <a:blip r:embed="rId4">
            <a:alphaModFix/>
          </a:blip>
          <a:stretch>
            <a:fillRect/>
          </a:stretch>
        </p:blipFill>
        <p:spPr>
          <a:xfrm>
            <a:off x="1421300" y="428625"/>
            <a:ext cx="2410245" cy="42862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